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19"/>
  </p:notesMasterIdLst>
  <p:sldIdLst>
    <p:sldId id="256" r:id="rId2"/>
    <p:sldId id="275" r:id="rId3"/>
    <p:sldId id="276" r:id="rId4"/>
    <p:sldId id="277" r:id="rId5"/>
    <p:sldId id="284" r:id="rId6"/>
    <p:sldId id="280" r:id="rId7"/>
    <p:sldId id="282" r:id="rId8"/>
    <p:sldId id="259" r:id="rId9"/>
    <p:sldId id="262" r:id="rId10"/>
    <p:sldId id="283" r:id="rId11"/>
    <p:sldId id="263" r:id="rId12"/>
    <p:sldId id="270" r:id="rId13"/>
    <p:sldId id="271" r:id="rId14"/>
    <p:sldId id="278" r:id="rId15"/>
    <p:sldId id="279" r:id="rId16"/>
    <p:sldId id="265" r:id="rId17"/>
    <p:sldId id="266" r:id="rId18"/>
  </p:sldIdLst>
  <p:sldSz cx="9144000" cy="6858000" type="screen4x3"/>
  <p:notesSz cx="6888163" cy="100203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AC3EB1-3BEB-427E-8493-33F5BAE84EE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5B72E56-54ED-4607-BD14-B5BB3EC58EF5}">
      <dgm:prSet custT="1"/>
      <dgm:spPr/>
      <dgm:t>
        <a:bodyPr/>
        <a:lstStyle/>
        <a:p>
          <a:pPr rtl="0"/>
          <a:r>
            <a:rPr lang="cs-CZ" sz="1800" b="1" dirty="0" smtClean="0">
              <a:latin typeface="Calibri" pitchFamily="34" charset="0"/>
            </a:rPr>
            <a:t>Matka Vojtěcha Hasmandová </a:t>
          </a:r>
          <a:r>
            <a:rPr lang="cs-CZ" sz="1800" dirty="0" smtClean="0">
              <a:latin typeface="Calibri" pitchFamily="34" charset="0"/>
            </a:rPr>
            <a:t>nově zvolená generální představená sester Boromejek</a:t>
          </a:r>
        </a:p>
        <a:p>
          <a:pPr rtl="0"/>
          <a:r>
            <a:rPr lang="cs-CZ" sz="1800" dirty="0" smtClean="0"/>
            <a:t> 8. 7. 1970</a:t>
          </a:r>
          <a:endParaRPr lang="cs-CZ" sz="1800" dirty="0"/>
        </a:p>
      </dgm:t>
    </dgm:pt>
    <dgm:pt modelId="{14E12D51-8174-4081-BECC-325C8C33F4A6}" type="parTrans" cxnId="{0A7608D2-63A9-418D-8862-CE6F3892DDF5}">
      <dgm:prSet/>
      <dgm:spPr/>
      <dgm:t>
        <a:bodyPr/>
        <a:lstStyle/>
        <a:p>
          <a:endParaRPr lang="cs-CZ"/>
        </a:p>
      </dgm:t>
    </dgm:pt>
    <dgm:pt modelId="{11FEA7F4-92C8-4BBE-BBDC-72D032DEC76D}" type="sibTrans" cxnId="{0A7608D2-63A9-418D-8862-CE6F3892DDF5}">
      <dgm:prSet/>
      <dgm:spPr/>
      <dgm:t>
        <a:bodyPr/>
        <a:lstStyle/>
        <a:p>
          <a:endParaRPr lang="cs-CZ"/>
        </a:p>
      </dgm:t>
    </dgm:pt>
    <dgm:pt modelId="{3C93D030-2F40-48E7-ADB3-BFF4C26B6380}" type="pres">
      <dgm:prSet presAssocID="{46AC3EB1-3BEB-427E-8493-33F5BAE84EE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4A774E1-F652-4174-BAA5-A9A16CA5163E}" type="pres">
      <dgm:prSet presAssocID="{46AC3EB1-3BEB-427E-8493-33F5BAE84EE4}" presName="arrow" presStyleLbl="bgShp" presStyleIdx="0" presStyleCnt="1" custScaleY="250000"/>
      <dgm:spPr/>
    </dgm:pt>
    <dgm:pt modelId="{0B706620-B615-415F-9A0D-0581EAAFBC22}" type="pres">
      <dgm:prSet presAssocID="{46AC3EB1-3BEB-427E-8493-33F5BAE84EE4}" presName="points" presStyleCnt="0"/>
      <dgm:spPr/>
    </dgm:pt>
    <dgm:pt modelId="{B6D4F96F-6059-47FB-AC46-0BCCA1E316F5}" type="pres">
      <dgm:prSet presAssocID="{85B72E56-54ED-4607-BD14-B5BB3EC58EF5}" presName="compositeA" presStyleCnt="0"/>
      <dgm:spPr/>
    </dgm:pt>
    <dgm:pt modelId="{26AF7B4A-B2CF-447C-9A81-CD0CFAD9869F}" type="pres">
      <dgm:prSet presAssocID="{85B72E56-54ED-4607-BD14-B5BB3EC58EF5}" presName="textA" presStyleLbl="revTx" presStyleIdx="0" presStyleCnt="1" custAng="0" custScaleY="11745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1D20E76-9036-4BB1-82EB-85FC20883B4A}" type="pres">
      <dgm:prSet presAssocID="{85B72E56-54ED-4607-BD14-B5BB3EC58EF5}" presName="circleA" presStyleLbl="node1" presStyleIdx="0" presStyleCnt="1"/>
      <dgm:spPr/>
    </dgm:pt>
    <dgm:pt modelId="{3F4E432C-75EB-4EB8-9EF1-CCF8A0D3E639}" type="pres">
      <dgm:prSet presAssocID="{85B72E56-54ED-4607-BD14-B5BB3EC58EF5}" presName="spaceA" presStyleCnt="0"/>
      <dgm:spPr/>
    </dgm:pt>
  </dgm:ptLst>
  <dgm:cxnLst>
    <dgm:cxn modelId="{ECADA036-69FB-48B4-894F-A00A6A5ADBDD}" type="presOf" srcId="{46AC3EB1-3BEB-427E-8493-33F5BAE84EE4}" destId="{3C93D030-2F40-48E7-ADB3-BFF4C26B6380}" srcOrd="0" destOrd="0" presId="urn:microsoft.com/office/officeart/2005/8/layout/hProcess11"/>
    <dgm:cxn modelId="{74D7C194-4588-443C-9F2F-C9051CEF084D}" type="presOf" srcId="{85B72E56-54ED-4607-BD14-B5BB3EC58EF5}" destId="{26AF7B4A-B2CF-447C-9A81-CD0CFAD9869F}" srcOrd="0" destOrd="0" presId="urn:microsoft.com/office/officeart/2005/8/layout/hProcess11"/>
    <dgm:cxn modelId="{0A7608D2-63A9-418D-8862-CE6F3892DDF5}" srcId="{46AC3EB1-3BEB-427E-8493-33F5BAE84EE4}" destId="{85B72E56-54ED-4607-BD14-B5BB3EC58EF5}" srcOrd="0" destOrd="0" parTransId="{14E12D51-8174-4081-BECC-325C8C33F4A6}" sibTransId="{11FEA7F4-92C8-4BBE-BBDC-72D032DEC76D}"/>
    <dgm:cxn modelId="{0F026BEC-E4A1-4574-9345-3B2E1E5FD7C8}" type="presParOf" srcId="{3C93D030-2F40-48E7-ADB3-BFF4C26B6380}" destId="{F4A774E1-F652-4174-BAA5-A9A16CA5163E}" srcOrd="0" destOrd="0" presId="urn:microsoft.com/office/officeart/2005/8/layout/hProcess11"/>
    <dgm:cxn modelId="{B8AAA5D8-E795-4A67-AE76-AD4E5BA0F81D}" type="presParOf" srcId="{3C93D030-2F40-48E7-ADB3-BFF4C26B6380}" destId="{0B706620-B615-415F-9A0D-0581EAAFBC22}" srcOrd="1" destOrd="0" presId="urn:microsoft.com/office/officeart/2005/8/layout/hProcess11"/>
    <dgm:cxn modelId="{C384E0A7-3470-4831-A89C-15EC8B2BE2D2}" type="presParOf" srcId="{0B706620-B615-415F-9A0D-0581EAAFBC22}" destId="{B6D4F96F-6059-47FB-AC46-0BCCA1E316F5}" srcOrd="0" destOrd="0" presId="urn:microsoft.com/office/officeart/2005/8/layout/hProcess11"/>
    <dgm:cxn modelId="{B2F0797C-C5E4-4AF6-84D2-8739DD8D8B16}" type="presParOf" srcId="{B6D4F96F-6059-47FB-AC46-0BCCA1E316F5}" destId="{26AF7B4A-B2CF-447C-9A81-CD0CFAD9869F}" srcOrd="0" destOrd="0" presId="urn:microsoft.com/office/officeart/2005/8/layout/hProcess11"/>
    <dgm:cxn modelId="{BBB8B257-FAF4-416B-AA55-10746597C3AE}" type="presParOf" srcId="{B6D4F96F-6059-47FB-AC46-0BCCA1E316F5}" destId="{31D20E76-9036-4BB1-82EB-85FC20883B4A}" srcOrd="1" destOrd="0" presId="urn:microsoft.com/office/officeart/2005/8/layout/hProcess11"/>
    <dgm:cxn modelId="{60383CCB-8261-42A7-BAEB-D88CB9F410F4}" type="presParOf" srcId="{B6D4F96F-6059-47FB-AC46-0BCCA1E316F5}" destId="{3F4E432C-75EB-4EB8-9EF1-CCF8A0D3E63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774E1-F652-4174-BAA5-A9A16CA5163E}">
      <dsp:nvSpPr>
        <dsp:cNvPr id="0" name=""/>
        <dsp:cNvSpPr/>
      </dsp:nvSpPr>
      <dsp:spPr>
        <a:xfrm>
          <a:off x="0" y="0"/>
          <a:ext cx="3781626" cy="36933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F7B4A-B2CF-447C-9A81-CD0CFAD9869F}">
      <dsp:nvSpPr>
        <dsp:cNvPr id="0" name=""/>
        <dsp:cNvSpPr/>
      </dsp:nvSpPr>
      <dsp:spPr>
        <a:xfrm>
          <a:off x="3322" y="-6445"/>
          <a:ext cx="3396819" cy="173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>
              <a:latin typeface="Calibri" pitchFamily="34" charset="0"/>
            </a:rPr>
            <a:t>Matka Vojtěcha Hasmandová </a:t>
          </a:r>
          <a:r>
            <a:rPr lang="cs-CZ" sz="1800" kern="1200" dirty="0" smtClean="0">
              <a:latin typeface="Calibri" pitchFamily="34" charset="0"/>
            </a:rPr>
            <a:t>nově zvolená generální představená sester Boromejek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 8. 7. 1970</a:t>
          </a:r>
          <a:endParaRPr lang="cs-CZ" sz="1800" kern="1200" dirty="0"/>
        </a:p>
      </dsp:txBody>
      <dsp:txXfrm>
        <a:off x="3322" y="-6445"/>
        <a:ext cx="3396819" cy="173513"/>
      </dsp:txXfrm>
    </dsp:sp>
    <dsp:sp modelId="{31D20E76-9036-4BB1-82EB-85FC20883B4A}">
      <dsp:nvSpPr>
        <dsp:cNvPr id="0" name=""/>
        <dsp:cNvSpPr/>
      </dsp:nvSpPr>
      <dsp:spPr>
        <a:xfrm>
          <a:off x="1683265" y="172644"/>
          <a:ext cx="36933" cy="369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389111D-3333-4BC2-BF6F-74A6C1364E8A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C55A8D2-323A-48F2-92ED-9F84F5AD71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543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5A8D2-323A-48F2-92ED-9F84F5AD71F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810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5A8D2-323A-48F2-92ED-9F84F5AD71F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53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733E-A493-4631-A0B2-E8284F170074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50B0D45-8214-4B31-BF4A-D6B6A3B4275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733E-A493-4631-A0B2-E8284F170074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0D45-8214-4B31-BF4A-D6B6A3B427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733E-A493-4631-A0B2-E8284F170074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0D45-8214-4B31-BF4A-D6B6A3B427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733E-A493-4631-A0B2-E8284F170074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0D45-8214-4B31-BF4A-D6B6A3B4275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733E-A493-4631-A0B2-E8284F170074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50B0D45-8214-4B31-BF4A-D6B6A3B4275E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733E-A493-4631-A0B2-E8284F170074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0D45-8214-4B31-BF4A-D6B6A3B4275E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733E-A493-4631-A0B2-E8284F170074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0D45-8214-4B31-BF4A-D6B6A3B4275E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733E-A493-4631-A0B2-E8284F170074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0D45-8214-4B31-BF4A-D6B6A3B427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733E-A493-4631-A0B2-E8284F170074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0D45-8214-4B31-BF4A-D6B6A3B4275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733E-A493-4631-A0B2-E8284F170074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0D45-8214-4B31-BF4A-D6B6A3B4275E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733E-A493-4631-A0B2-E8284F170074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50B0D45-8214-4B31-BF4A-D6B6A3B4275E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4EE733E-A493-4631-A0B2-E8284F170074}" type="datetimeFigureOut">
              <a:rPr lang="cs-CZ" smtClean="0"/>
              <a:t>13.9.2013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50B0D45-8214-4B31-BF4A-D6B6A3B4275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Matka </a:t>
            </a:r>
            <a:r>
              <a:rPr lang="cs-CZ" dirty="0"/>
              <a:t>Vojtěcha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KONFERENCE</a:t>
            </a:r>
          </a:p>
          <a:p>
            <a:r>
              <a:rPr lang="cs-CZ" dirty="0" smtClean="0"/>
              <a:t>BRNO, 14. 9. 2013</a:t>
            </a:r>
          </a:p>
          <a:p>
            <a:r>
              <a:rPr lang="cs-CZ" dirty="0" smtClean="0"/>
              <a:t>SM. Remigie Češíková SCB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988" y="1713582"/>
            <a:ext cx="8228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POKONCILNÍ PŘEDSTAVENÁ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3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vojitá vlna 1"/>
          <p:cNvSpPr/>
          <p:nvPr/>
        </p:nvSpPr>
        <p:spPr>
          <a:xfrm>
            <a:off x="285289" y="2636912"/>
            <a:ext cx="8679199" cy="4176464"/>
          </a:xfrm>
          <a:prstGeom prst="double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 dirty="0" smtClean="0"/>
          </a:p>
          <a:p>
            <a:pPr algn="ctr"/>
            <a:endParaRPr lang="cs-CZ" b="1" dirty="0"/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>
                <a:latin typeface="Calibri" pitchFamily="34" charset="0"/>
              </a:rPr>
              <a:t>Pokračování její služby </a:t>
            </a:r>
          </a:p>
          <a:p>
            <a:pPr algn="ctr"/>
            <a:endParaRPr lang="cs-CZ" b="1" dirty="0" smtClean="0">
              <a:latin typeface="Calibri" pitchFamily="34" charset="0"/>
            </a:endParaRPr>
          </a:p>
          <a:p>
            <a:pPr algn="ctr"/>
            <a:r>
              <a:rPr lang="cs-CZ" dirty="0" smtClean="0">
                <a:latin typeface="Calibri" pitchFamily="34" charset="0"/>
              </a:rPr>
              <a:t>VIII. Generální kapitula </a:t>
            </a:r>
            <a:r>
              <a:rPr lang="cs-CZ" dirty="0">
                <a:latin typeface="Calibri" pitchFamily="34" charset="0"/>
              </a:rPr>
              <a:t>- 2. </a:t>
            </a:r>
            <a:r>
              <a:rPr lang="cs-CZ" dirty="0" smtClean="0">
                <a:latin typeface="Calibri" pitchFamily="34" charset="0"/>
              </a:rPr>
              <a:t>července1976</a:t>
            </a:r>
            <a:r>
              <a:rPr lang="cs-CZ" dirty="0">
                <a:latin typeface="Calibri" pitchFamily="34" charset="0"/>
              </a:rPr>
              <a:t>,</a:t>
            </a:r>
            <a:r>
              <a:rPr lang="cs-CZ" dirty="0" smtClean="0">
                <a:latin typeface="Calibri" pitchFamily="34" charset="0"/>
              </a:rPr>
              <a:t> zvolena generální představenou podruhé.</a:t>
            </a:r>
          </a:p>
          <a:p>
            <a:pPr algn="ctr"/>
            <a:r>
              <a:rPr lang="cs-CZ" dirty="0" smtClean="0">
                <a:latin typeface="Calibri" pitchFamily="34" charset="0"/>
              </a:rPr>
              <a:t>IX. Generální kapitula – 12. července 1982 postulací potřetí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1" y="116632"/>
            <a:ext cx="3494623" cy="3912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ovéPole 3"/>
          <p:cNvSpPr txBox="1"/>
          <p:nvPr/>
        </p:nvSpPr>
        <p:spPr>
          <a:xfrm>
            <a:off x="4499992" y="476672"/>
            <a:ext cx="4176464" cy="207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Calibri"/>
                <a:ea typeface="Times New Roman"/>
                <a:cs typeface="Times New Roman"/>
              </a:rPr>
              <a:t>„Dřívější generální vedení se stává novým vedením a z rukou Božích přijímá odpovědnost za další službu v ústřední správě před Pánem a před kongregací. Děkujeme vám, drahé sestry, za důvěru</a:t>
            </a:r>
            <a:r>
              <a:rPr lang="cs-CZ" dirty="0" smtClean="0">
                <a:latin typeface="Calibri"/>
                <a:ea typeface="Times New Roman"/>
                <a:cs typeface="Times New Roman"/>
              </a:rPr>
              <a:t>.“ </a:t>
            </a:r>
          </a:p>
          <a:p>
            <a:pPr indent="450215" algn="r">
              <a:lnSpc>
                <a:spcPct val="115000"/>
              </a:lnSpc>
              <a:spcAft>
                <a:spcPts val="1000"/>
              </a:spcAft>
            </a:pPr>
            <a:r>
              <a:rPr lang="cs-CZ" sz="1600" dirty="0" smtClean="0">
                <a:effectLst/>
                <a:latin typeface="Calibri"/>
                <a:ea typeface="Calibri"/>
                <a:cs typeface="Times New Roman"/>
              </a:rPr>
              <a:t>2. 8. 1976 Z dopisu sestrám po volbách</a:t>
            </a:r>
            <a:endParaRPr lang="cs-CZ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00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1412776"/>
            <a:ext cx="7848872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b="1" dirty="0" smtClean="0"/>
          </a:p>
          <a:p>
            <a:pPr algn="ctr"/>
            <a:r>
              <a:rPr lang="cs-CZ" b="1" dirty="0" smtClean="0">
                <a:latin typeface="Calibri" pitchFamily="34" charset="0"/>
              </a:rPr>
              <a:t>Nová </a:t>
            </a:r>
            <a:r>
              <a:rPr lang="cs-CZ" b="1" dirty="0">
                <a:latin typeface="Calibri" pitchFamily="34" charset="0"/>
              </a:rPr>
              <a:t>askeze křesťanského života ve světě zahrnuje svět </a:t>
            </a:r>
            <a:endParaRPr lang="cs-CZ" b="1" dirty="0" smtClean="0">
              <a:latin typeface="Calibri" pitchFamily="34" charset="0"/>
            </a:endParaRPr>
          </a:p>
          <a:p>
            <a:pPr algn="ctr"/>
            <a:r>
              <a:rPr lang="cs-CZ" b="1" dirty="0" smtClean="0">
                <a:latin typeface="Calibri" pitchFamily="34" charset="0"/>
              </a:rPr>
              <a:t>a </a:t>
            </a:r>
            <a:r>
              <a:rPr lang="cs-CZ" b="1" dirty="0">
                <a:latin typeface="Calibri" pitchFamily="34" charset="0"/>
              </a:rPr>
              <a:t>zodpovídá za něj</a:t>
            </a:r>
            <a:r>
              <a:rPr lang="cs-CZ" dirty="0">
                <a:latin typeface="Calibri" pitchFamily="34" charset="0"/>
              </a:rPr>
              <a:t>. </a:t>
            </a:r>
            <a:endParaRPr lang="cs-CZ" dirty="0" smtClean="0">
              <a:latin typeface="Calibri" pitchFamily="34" charset="0"/>
            </a:endParaRPr>
          </a:p>
          <a:p>
            <a:pPr algn="ctr"/>
            <a:r>
              <a:rPr lang="cs-CZ" dirty="0" smtClean="0">
                <a:latin typeface="Calibri" pitchFamily="34" charset="0"/>
              </a:rPr>
              <a:t>Jako pomocníky </a:t>
            </a:r>
            <a:r>
              <a:rPr lang="cs-CZ" dirty="0">
                <a:latin typeface="Calibri" pitchFamily="34" charset="0"/>
              </a:rPr>
              <a:t>k vnitřní proměně </a:t>
            </a:r>
            <a:r>
              <a:rPr lang="cs-CZ" b="1" dirty="0">
                <a:latin typeface="Calibri" pitchFamily="34" charset="0"/>
              </a:rPr>
              <a:t>přijímá všechny lidi, </a:t>
            </a:r>
            <a:endParaRPr lang="cs-CZ" b="1" dirty="0" smtClean="0">
              <a:latin typeface="Calibri" pitchFamily="34" charset="0"/>
            </a:endParaRPr>
          </a:p>
          <a:p>
            <a:pPr algn="ctr"/>
            <a:r>
              <a:rPr lang="cs-CZ" b="1" dirty="0" smtClean="0">
                <a:latin typeface="Calibri" pitchFamily="34" charset="0"/>
              </a:rPr>
              <a:t>jimž </a:t>
            </a:r>
            <a:r>
              <a:rPr lang="cs-CZ" b="1" dirty="0">
                <a:latin typeface="Calibri" pitchFamily="34" charset="0"/>
              </a:rPr>
              <a:t>Bůh </a:t>
            </a:r>
            <a:r>
              <a:rPr lang="cs-CZ" b="1" dirty="0" smtClean="0">
                <a:latin typeface="Calibri" pitchFamily="34" charset="0"/>
              </a:rPr>
              <a:t>dovoluje </a:t>
            </a:r>
            <a:r>
              <a:rPr lang="cs-CZ" b="1" dirty="0">
                <a:latin typeface="Calibri" pitchFamily="34" charset="0"/>
              </a:rPr>
              <a:t>vstoupit do mého života</a:t>
            </a:r>
            <a:r>
              <a:rPr lang="cs-CZ" dirty="0">
                <a:latin typeface="Calibri" pitchFamily="34" charset="0"/>
              </a:rPr>
              <a:t>. … </a:t>
            </a:r>
            <a:endParaRPr lang="cs-CZ" dirty="0" smtClean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To </a:t>
            </a:r>
            <a:r>
              <a:rPr lang="cs-CZ" dirty="0">
                <a:latin typeface="Calibri" pitchFamily="34" charset="0"/>
              </a:rPr>
              <a:t>může být mnohem těžší než všechny dobrovolně zvolená náboženská cvičení, </a:t>
            </a:r>
            <a:r>
              <a:rPr lang="cs-CZ" dirty="0" smtClean="0">
                <a:latin typeface="Calibri" pitchFamily="34" charset="0"/>
              </a:rPr>
              <a:t>neboť </a:t>
            </a:r>
            <a:r>
              <a:rPr lang="cs-CZ" dirty="0">
                <a:latin typeface="Calibri" pitchFamily="34" charset="0"/>
              </a:rPr>
              <a:t>není nic méně „povznášejícího“ než tvrdé a zatrpklé vystupování </a:t>
            </a:r>
            <a:endParaRPr lang="cs-CZ" dirty="0" smtClean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některých </a:t>
            </a:r>
            <a:r>
              <a:rPr lang="cs-CZ" dirty="0">
                <a:latin typeface="Calibri" pitchFamily="34" charset="0"/>
              </a:rPr>
              <a:t>lidí proti nám. </a:t>
            </a:r>
            <a:endParaRPr lang="cs-CZ" dirty="0" smtClean="0">
              <a:latin typeface="Calibri" pitchFamily="34" charset="0"/>
            </a:endParaRPr>
          </a:p>
          <a:p>
            <a:endParaRPr lang="cs-CZ" dirty="0" smtClean="0">
              <a:latin typeface="Calibri" pitchFamily="34" charset="0"/>
            </a:endParaRPr>
          </a:p>
          <a:p>
            <a:pPr algn="ctr"/>
            <a:r>
              <a:rPr lang="cs-CZ" b="1" dirty="0" smtClean="0">
                <a:latin typeface="Calibri" pitchFamily="34" charset="0"/>
              </a:rPr>
              <a:t>Avšak </a:t>
            </a:r>
            <a:r>
              <a:rPr lang="cs-CZ" b="1" dirty="0">
                <a:latin typeface="Calibri" pitchFamily="34" charset="0"/>
              </a:rPr>
              <a:t>právě zde má zbožnost ve světě jedinečnou příležitost </a:t>
            </a:r>
            <a:endParaRPr lang="cs-CZ" b="1" dirty="0" smtClean="0">
              <a:latin typeface="Calibri" pitchFamily="34" charset="0"/>
            </a:endParaRPr>
          </a:p>
          <a:p>
            <a:pPr algn="ctr"/>
            <a:r>
              <a:rPr lang="cs-CZ" b="1" dirty="0" smtClean="0">
                <a:latin typeface="Calibri" pitchFamily="34" charset="0"/>
              </a:rPr>
              <a:t>zrát </a:t>
            </a:r>
            <a:r>
              <a:rPr lang="cs-CZ" b="1" dirty="0">
                <a:latin typeface="Calibri" pitchFamily="34" charset="0"/>
              </a:rPr>
              <a:t>a růst až ke „Kristovu plnému věku</a:t>
            </a:r>
            <a:r>
              <a:rPr lang="cs-CZ" dirty="0" smtClean="0">
                <a:latin typeface="Calibri" pitchFamily="34" charset="0"/>
              </a:rPr>
              <a:t>.“ </a:t>
            </a:r>
          </a:p>
          <a:p>
            <a:endParaRPr lang="cs-CZ" dirty="0"/>
          </a:p>
        </p:txBody>
      </p:sp>
      <p:sp>
        <p:nvSpPr>
          <p:cNvPr id="3" name="Vývojový diagram: děrná páska 2"/>
          <p:cNvSpPr/>
          <p:nvPr/>
        </p:nvSpPr>
        <p:spPr>
          <a:xfrm>
            <a:off x="827584" y="764704"/>
            <a:ext cx="7776864" cy="50405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cap="all" dirty="0" smtClean="0">
                <a:latin typeface="Calibri" pitchFamily="34" charset="0"/>
              </a:rPr>
              <a:t>V čem spočívá pokoncilní askeze?</a:t>
            </a:r>
            <a:endParaRPr lang="cs-CZ" cap="all" dirty="0">
              <a:latin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55576" y="5169386"/>
            <a:ext cx="7848872" cy="1508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cs-CZ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libri" pitchFamily="34" charset="0"/>
            </a:endParaRPr>
          </a:p>
          <a:p>
            <a:pPr algn="ctr"/>
            <a:r>
              <a:rPr lang="cs-C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</a:rPr>
              <a:t>Ve všech dopisech sestrám vyjadřuje motivaci, která ji vede: </a:t>
            </a:r>
          </a:p>
          <a:p>
            <a:pPr algn="ctr"/>
            <a:endParaRPr lang="cs-CZ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libri" pitchFamily="34" charset="0"/>
            </a:endParaRPr>
          </a:p>
          <a:p>
            <a:pPr algn="ctr"/>
            <a:r>
              <a:rPr lang="cs-C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</a:rPr>
              <a:t>duch koncilu</a:t>
            </a:r>
          </a:p>
          <a:p>
            <a:pPr algn="ctr"/>
            <a:endParaRPr lang="cs-CZ" cap="small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90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91" y="3236932"/>
            <a:ext cx="3007233" cy="3360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Vývojový diagram: děrná páska 2"/>
          <p:cNvSpPr/>
          <p:nvPr/>
        </p:nvSpPr>
        <p:spPr>
          <a:xfrm>
            <a:off x="539552" y="188640"/>
            <a:ext cx="7920880" cy="3816424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 dirty="0"/>
          </a:p>
          <a:p>
            <a:r>
              <a:rPr lang="cs-CZ" b="1" dirty="0" smtClean="0">
                <a:latin typeface="Calibri" pitchFamily="34" charset="0"/>
              </a:rPr>
              <a:t>„</a:t>
            </a:r>
            <a:r>
              <a:rPr lang="cs-CZ" b="1" dirty="0">
                <a:latin typeface="Calibri" pitchFamily="34" charset="0"/>
              </a:rPr>
              <a:t>Je splněn veliký úkol, máme nyní učebnici svatosti. </a:t>
            </a:r>
            <a:endParaRPr lang="cs-CZ" b="1" dirty="0" smtClean="0">
              <a:latin typeface="Calibri" pitchFamily="34" charset="0"/>
            </a:endParaRPr>
          </a:p>
          <a:p>
            <a:pPr algn="r"/>
            <a:endParaRPr lang="cs-CZ" b="1" dirty="0">
              <a:latin typeface="Calibri" pitchFamily="34" charset="0"/>
            </a:endParaRPr>
          </a:p>
          <a:p>
            <a:pPr algn="r"/>
            <a:r>
              <a:rPr lang="cs-CZ" b="1" dirty="0" smtClean="0">
                <a:latin typeface="Calibri" pitchFamily="34" charset="0"/>
              </a:rPr>
              <a:t>Čeká </a:t>
            </a:r>
            <a:r>
              <a:rPr lang="cs-CZ" b="1" dirty="0">
                <a:latin typeface="Calibri" pitchFamily="34" charset="0"/>
              </a:rPr>
              <a:t>nás však úkol daleko těžší</a:t>
            </a:r>
            <a:r>
              <a:rPr lang="cs-CZ" b="1" dirty="0" smtClean="0">
                <a:latin typeface="Calibri" pitchFamily="34" charset="0"/>
              </a:rPr>
              <a:t>:		</a:t>
            </a:r>
          </a:p>
          <a:p>
            <a:pPr algn="ctr"/>
            <a:endParaRPr lang="cs-CZ" b="1" dirty="0">
              <a:latin typeface="Calibri" pitchFamily="34" charset="0"/>
            </a:endParaRPr>
          </a:p>
          <a:p>
            <a:pPr algn="r"/>
            <a:r>
              <a:rPr lang="cs-CZ" b="1" dirty="0" smtClean="0">
                <a:latin typeface="Calibri" pitchFamily="34" charset="0"/>
              </a:rPr>
              <a:t> </a:t>
            </a:r>
            <a:r>
              <a:rPr lang="cs-CZ" b="1" dirty="0">
                <a:latin typeface="Calibri" pitchFamily="34" charset="0"/>
              </a:rPr>
              <a:t>Učinit ze svého života školu </a:t>
            </a:r>
            <a:r>
              <a:rPr lang="cs-CZ" b="1" dirty="0" smtClean="0">
                <a:latin typeface="Calibri" pitchFamily="34" charset="0"/>
              </a:rPr>
              <a:t>svatosti.</a:t>
            </a:r>
            <a:r>
              <a:rPr lang="cs-CZ" dirty="0" smtClean="0">
                <a:latin typeface="Calibri" pitchFamily="34" charset="0"/>
              </a:rPr>
              <a:t>“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8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svitek 1"/>
          <p:cNvSpPr/>
          <p:nvPr/>
        </p:nvSpPr>
        <p:spPr>
          <a:xfrm>
            <a:off x="35496" y="404664"/>
            <a:ext cx="5616624" cy="5976664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Calibri" pitchFamily="34" charset="0"/>
              </a:rPr>
              <a:t>Ducha Kongregace jsme přejaly </a:t>
            </a:r>
            <a:endParaRPr lang="cs-CZ" dirty="0" smtClean="0">
              <a:latin typeface="Calibri" pitchFamily="34" charset="0"/>
            </a:endParaRPr>
          </a:p>
          <a:p>
            <a:pPr algn="ctr"/>
            <a:r>
              <a:rPr lang="cs-CZ" dirty="0" smtClean="0">
                <a:latin typeface="Calibri" pitchFamily="34" charset="0"/>
              </a:rPr>
              <a:t>od </a:t>
            </a:r>
            <a:r>
              <a:rPr lang="cs-CZ" dirty="0">
                <a:latin typeface="Calibri" pitchFamily="34" charset="0"/>
              </a:rPr>
              <a:t>našich Matek a zakladatelek jako </a:t>
            </a:r>
            <a:r>
              <a:rPr lang="cs-CZ" b="1" dirty="0">
                <a:latin typeface="Calibri" pitchFamily="34" charset="0"/>
              </a:rPr>
              <a:t>duchovní věno</a:t>
            </a:r>
            <a:r>
              <a:rPr lang="cs-CZ" dirty="0">
                <a:latin typeface="Calibri" pitchFamily="34" charset="0"/>
              </a:rPr>
              <a:t>, které nesmíme nikdy zradit, nýbrž o ně </a:t>
            </a:r>
            <a:endParaRPr lang="cs-CZ" dirty="0" smtClean="0">
              <a:latin typeface="Calibri" pitchFamily="34" charset="0"/>
            </a:endParaRPr>
          </a:p>
          <a:p>
            <a:pPr algn="ctr"/>
            <a:r>
              <a:rPr lang="cs-CZ" dirty="0" smtClean="0">
                <a:latin typeface="Calibri" pitchFamily="34" charset="0"/>
              </a:rPr>
              <a:t>pečovat</a:t>
            </a:r>
            <a:r>
              <a:rPr lang="cs-CZ" dirty="0">
                <a:latin typeface="Calibri" pitchFamily="34" charset="0"/>
              </a:rPr>
              <a:t>, rozvíjet a v něm růst. </a:t>
            </a:r>
            <a:endParaRPr lang="cs-CZ" dirty="0" smtClean="0">
              <a:latin typeface="Calibri" pitchFamily="34" charset="0"/>
            </a:endParaRPr>
          </a:p>
          <a:p>
            <a:pPr algn="ctr"/>
            <a:endParaRPr lang="cs-CZ" dirty="0" smtClean="0">
              <a:latin typeface="Calibri" pitchFamily="34" charset="0"/>
            </a:endParaRPr>
          </a:p>
          <a:p>
            <a:pPr algn="ctr"/>
            <a:r>
              <a:rPr lang="cs-CZ" b="1" dirty="0" smtClean="0">
                <a:latin typeface="Calibri" pitchFamily="34" charset="0"/>
              </a:rPr>
              <a:t>Sestra </a:t>
            </a:r>
            <a:r>
              <a:rPr lang="cs-CZ" b="1" dirty="0">
                <a:latin typeface="Calibri" pitchFamily="34" charset="0"/>
              </a:rPr>
              <a:t>představená </a:t>
            </a:r>
            <a:r>
              <a:rPr lang="cs-CZ" dirty="0">
                <a:latin typeface="Calibri" pitchFamily="34" charset="0"/>
              </a:rPr>
              <a:t>má ve své komunitě spiritualitu burcovat, očišťovat, obnovovat</a:t>
            </a:r>
            <a:r>
              <a:rPr lang="cs-CZ" dirty="0" smtClean="0">
                <a:latin typeface="Calibri" pitchFamily="34" charset="0"/>
              </a:rPr>
              <a:t>.</a:t>
            </a:r>
          </a:p>
          <a:p>
            <a:pPr algn="ctr"/>
            <a:endParaRPr lang="cs-CZ" dirty="0">
              <a:latin typeface="Calibri" pitchFamily="34" charset="0"/>
            </a:endParaRPr>
          </a:p>
          <a:p>
            <a:pPr algn="ctr"/>
            <a:r>
              <a:rPr lang="cs-CZ" dirty="0">
                <a:latin typeface="Calibri" pitchFamily="34" charset="0"/>
              </a:rPr>
              <a:t>Kdy dosáhneme účelu pokoncilní obnovy? </a:t>
            </a:r>
            <a:r>
              <a:rPr lang="cs-CZ" b="1" dirty="0">
                <a:latin typeface="Calibri" pitchFamily="34" charset="0"/>
              </a:rPr>
              <a:t>Tehdy, bude-li úřad představených službou pokornou a pokornější než dosud</a:t>
            </a:r>
            <a:r>
              <a:rPr lang="cs-CZ" dirty="0">
                <a:latin typeface="Calibri" pitchFamily="34" charset="0"/>
              </a:rPr>
              <a:t>!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r="4427"/>
          <a:stretch/>
        </p:blipFill>
        <p:spPr>
          <a:xfrm>
            <a:off x="5076056" y="1336966"/>
            <a:ext cx="3908856" cy="42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1" y="170746"/>
            <a:ext cx="8940525" cy="6106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1259632" y="622802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Koncil vyzývá k obnově řeholního života. Obnova toho, co je!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356"/>
            <a:ext cx="6259830" cy="3888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80620"/>
            <a:ext cx="4677410" cy="38887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ovéPole 4"/>
          <p:cNvSpPr txBox="1"/>
          <p:nvPr/>
        </p:nvSpPr>
        <p:spPr>
          <a:xfrm>
            <a:off x="395536" y="508518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itchFamily="34" charset="0"/>
              </a:rPr>
              <a:t>Každý den ať nově tryská z čistých srdcí Boromejek dík, sláva a chvála Trojjedinému a prostorami jejich zní nadšené</a:t>
            </a:r>
            <a:r>
              <a:rPr lang="cs-CZ" dirty="0"/>
              <a:t>:</a:t>
            </a:r>
          </a:p>
        </p:txBody>
      </p:sp>
      <p:sp>
        <p:nvSpPr>
          <p:cNvPr id="6" name="TextovéPole 5"/>
          <p:cNvSpPr txBox="1"/>
          <p:nvPr/>
        </p:nvSpPr>
        <p:spPr>
          <a:xfrm rot="553031">
            <a:off x="5655230" y="307301"/>
            <a:ext cx="3309258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</a:rPr>
              <a:t>Zpívejte </a:t>
            </a:r>
            <a:r>
              <a:rPr lang="cs-CZ" dirty="0">
                <a:latin typeface="Calibri" pitchFamily="34" charset="0"/>
              </a:rPr>
              <a:t>Pánu </a:t>
            </a:r>
            <a:r>
              <a:rPr lang="cs-CZ" b="1" dirty="0">
                <a:latin typeface="Calibri" pitchFamily="34" charset="0"/>
              </a:rPr>
              <a:t>novou píseň</a:t>
            </a:r>
            <a:r>
              <a:rPr lang="cs-CZ" dirty="0">
                <a:latin typeface="Calibri" pitchFamily="34" charset="0"/>
              </a:rPr>
              <a:t>,</a:t>
            </a:r>
          </a:p>
          <a:p>
            <a:r>
              <a:rPr lang="cs-CZ" dirty="0">
                <a:latin typeface="Calibri" pitchFamily="34" charset="0"/>
              </a:rPr>
              <a:t>zpívejte Pánu </a:t>
            </a:r>
            <a:r>
              <a:rPr lang="cs-CZ" b="1" dirty="0">
                <a:latin typeface="Calibri" pitchFamily="34" charset="0"/>
              </a:rPr>
              <a:t>všechny země</a:t>
            </a:r>
            <a:r>
              <a:rPr lang="cs-CZ" dirty="0">
                <a:latin typeface="Calibri" pitchFamily="34" charset="0"/>
              </a:rPr>
              <a:t>,</a:t>
            </a:r>
          </a:p>
          <a:p>
            <a:r>
              <a:rPr lang="cs-CZ" dirty="0">
                <a:latin typeface="Calibri" pitchFamily="34" charset="0"/>
              </a:rPr>
              <a:t>zpívejte Pánu </a:t>
            </a:r>
            <a:endParaRPr lang="cs-CZ" dirty="0" smtClean="0">
              <a:latin typeface="Calibri" pitchFamily="34" charset="0"/>
            </a:endParaRPr>
          </a:p>
          <a:p>
            <a:pPr algn="r"/>
            <a:r>
              <a:rPr lang="cs-CZ" b="1" dirty="0" smtClean="0">
                <a:latin typeface="Calibri" pitchFamily="34" charset="0"/>
              </a:rPr>
              <a:t>k</a:t>
            </a:r>
            <a:r>
              <a:rPr lang="cs-CZ" b="1" dirty="0">
                <a:latin typeface="Calibri" pitchFamily="34" charset="0"/>
              </a:rPr>
              <a:t> poctě jména Páně</a:t>
            </a:r>
            <a:r>
              <a:rPr lang="cs-CZ" dirty="0">
                <a:latin typeface="Calibri" pitchFamily="34" charset="0"/>
              </a:rPr>
              <a:t>,</a:t>
            </a:r>
          </a:p>
          <a:p>
            <a:endParaRPr lang="cs-CZ" dirty="0" smtClean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zvěstujte </a:t>
            </a:r>
            <a:r>
              <a:rPr lang="cs-CZ" dirty="0">
                <a:latin typeface="Calibri" pitchFamily="34" charset="0"/>
              </a:rPr>
              <a:t>denně </a:t>
            </a:r>
            <a:r>
              <a:rPr lang="cs-CZ" b="1" dirty="0">
                <a:latin typeface="Calibri" pitchFamily="34" charset="0"/>
              </a:rPr>
              <a:t>jeho spásu</a:t>
            </a:r>
            <a:r>
              <a:rPr lang="cs-CZ" dirty="0">
                <a:latin typeface="Calibri" pitchFamily="34" charset="0"/>
              </a:rPr>
              <a:t>.</a:t>
            </a:r>
          </a:p>
          <a:p>
            <a:r>
              <a:rPr lang="cs-CZ" dirty="0">
                <a:latin typeface="Calibri" pitchFamily="34" charset="0"/>
              </a:rPr>
              <a:t>Povězte pohanům </a:t>
            </a:r>
            <a:r>
              <a:rPr lang="cs-CZ" b="1" dirty="0">
                <a:latin typeface="Calibri" pitchFamily="34" charset="0"/>
              </a:rPr>
              <a:t>o jeho slávě</a:t>
            </a:r>
            <a:endParaRPr lang="cs-CZ" dirty="0">
              <a:latin typeface="Calibri" pitchFamily="34" charset="0"/>
            </a:endParaRPr>
          </a:p>
          <a:p>
            <a:r>
              <a:rPr lang="cs-CZ" dirty="0">
                <a:latin typeface="Calibri" pitchFamily="34" charset="0"/>
              </a:rPr>
              <a:t>a všem národům </a:t>
            </a:r>
            <a:r>
              <a:rPr lang="cs-CZ" b="1" dirty="0">
                <a:latin typeface="Calibri" pitchFamily="34" charset="0"/>
              </a:rPr>
              <a:t>o jeho divech</a:t>
            </a:r>
            <a:r>
              <a:rPr lang="cs-CZ" dirty="0">
                <a:latin typeface="Calibri" pitchFamily="34" charset="0"/>
              </a:rPr>
              <a:t>. </a:t>
            </a:r>
            <a:endParaRPr lang="cs-CZ" dirty="0" smtClean="0">
              <a:latin typeface="Calibri" pitchFamily="34" charset="0"/>
            </a:endParaRPr>
          </a:p>
          <a:p>
            <a:pPr algn="r"/>
            <a:r>
              <a:rPr lang="cs-CZ" dirty="0" smtClean="0">
                <a:solidFill>
                  <a:schemeClr val="tx1"/>
                </a:solidFill>
                <a:latin typeface="Calibri" pitchFamily="34" charset="0"/>
              </a:rPr>
              <a:t>Ž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>
                <a:latin typeface="Calibri" pitchFamily="34" charset="0"/>
              </a:rPr>
              <a:t>95, 1-3</a:t>
            </a:r>
          </a:p>
        </p:txBody>
      </p:sp>
    </p:spTree>
    <p:extLst>
      <p:ext uri="{BB962C8B-B14F-4D97-AF65-F5344CB8AC3E}">
        <p14:creationId xmlns:p14="http://schemas.microsoft.com/office/powerpoint/2010/main" val="7573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7"/>
          <a:stretch/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37659" y="5374957"/>
            <a:ext cx="84687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Vždyť v boromejské spiritualitě musí vždy zůstat oddanost církvi. </a:t>
            </a:r>
          </a:p>
          <a:p>
            <a:pPr algn="ctr"/>
            <a:r>
              <a:rPr lang="cs-CZ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Pro nás platí: Roma locuta! Sentire cum Ecclesia!</a:t>
            </a:r>
            <a:endParaRPr lang="cs-CZ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26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0648"/>
            <a:ext cx="5904656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vislý svitek 1"/>
          <p:cNvSpPr/>
          <p:nvPr/>
        </p:nvSpPr>
        <p:spPr>
          <a:xfrm>
            <a:off x="35496" y="260648"/>
            <a:ext cx="3600400" cy="5904656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b="1" dirty="0">
                <a:latin typeface="Calibri" pitchFamily="34" charset="0"/>
              </a:rPr>
              <a:t>J</a:t>
            </a:r>
            <a:r>
              <a:rPr lang="cs-CZ" dirty="0">
                <a:latin typeface="Calibri" pitchFamily="34" charset="0"/>
              </a:rPr>
              <a:t>sem plně odevzdána do vůle Boží, </a:t>
            </a:r>
            <a:endParaRPr lang="cs-CZ" dirty="0" smtClean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cítím</a:t>
            </a:r>
            <a:r>
              <a:rPr lang="cs-CZ" dirty="0">
                <a:latin typeface="Calibri" pitchFamily="34" charset="0"/>
              </a:rPr>
              <a:t>, jak jsem v ochraně Mariině. </a:t>
            </a:r>
            <a:endParaRPr lang="cs-CZ" dirty="0" smtClean="0">
              <a:latin typeface="Calibri" pitchFamily="34" charset="0"/>
            </a:endParaRPr>
          </a:p>
          <a:p>
            <a:r>
              <a:rPr lang="cs-CZ" b="1" dirty="0" smtClean="0">
                <a:latin typeface="Calibri" pitchFamily="34" charset="0"/>
              </a:rPr>
              <a:t>O</a:t>
            </a:r>
            <a:r>
              <a:rPr lang="cs-CZ" dirty="0" smtClean="0">
                <a:latin typeface="Calibri" pitchFamily="34" charset="0"/>
              </a:rPr>
              <a:t>na </a:t>
            </a:r>
            <a:r>
              <a:rPr lang="cs-CZ" dirty="0">
                <a:latin typeface="Calibri" pitchFamily="34" charset="0"/>
              </a:rPr>
              <a:t>si mě převede jednou na druhý břeh – </a:t>
            </a:r>
            <a:endParaRPr lang="cs-CZ" dirty="0" smtClean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a </a:t>
            </a:r>
            <a:r>
              <a:rPr lang="cs-CZ" dirty="0">
                <a:latin typeface="Calibri" pitchFamily="34" charset="0"/>
              </a:rPr>
              <a:t>já se nebojím. </a:t>
            </a:r>
            <a:endParaRPr lang="cs-CZ" dirty="0" smtClean="0">
              <a:latin typeface="Calibri" pitchFamily="34" charset="0"/>
            </a:endParaRPr>
          </a:p>
          <a:p>
            <a:r>
              <a:rPr lang="cs-CZ" b="1" dirty="0" smtClean="0">
                <a:latin typeface="Calibri" pitchFamily="34" charset="0"/>
              </a:rPr>
              <a:t>S</a:t>
            </a:r>
            <a:r>
              <a:rPr lang="cs-CZ" dirty="0">
                <a:latin typeface="Calibri" pitchFamily="34" charset="0"/>
              </a:rPr>
              <a:t> ní musí vše dobře dopadnout. </a:t>
            </a:r>
            <a:endParaRPr lang="cs-CZ" dirty="0" smtClean="0">
              <a:latin typeface="Calibri" pitchFamily="34" charset="0"/>
            </a:endParaRPr>
          </a:p>
          <a:p>
            <a:r>
              <a:rPr lang="cs-CZ" b="1" dirty="0" smtClean="0">
                <a:latin typeface="Calibri" pitchFamily="34" charset="0"/>
              </a:rPr>
              <a:t>D</a:t>
            </a:r>
            <a:r>
              <a:rPr lang="cs-CZ" dirty="0" smtClean="0">
                <a:latin typeface="Calibri" pitchFamily="34" charset="0"/>
              </a:rPr>
              <a:t>ěj </a:t>
            </a:r>
            <a:r>
              <a:rPr lang="cs-CZ" dirty="0">
                <a:latin typeface="Calibri" pitchFamily="34" charset="0"/>
              </a:rPr>
              <a:t>se ve všem vůle Boží. </a:t>
            </a:r>
            <a:r>
              <a:rPr lang="cs-CZ" b="1" dirty="0">
                <a:latin typeface="Calibri" pitchFamily="34" charset="0"/>
              </a:rPr>
              <a:t>T</a:t>
            </a:r>
            <a:r>
              <a:rPr lang="cs-CZ" dirty="0">
                <a:latin typeface="Calibri" pitchFamily="34" charset="0"/>
              </a:rPr>
              <a:t>ak musím ještě drahé kongregaci vyprosit veliké Boží požehnání</a:t>
            </a:r>
            <a:r>
              <a:rPr lang="cs-CZ" dirty="0" smtClean="0">
                <a:latin typeface="Calibri" pitchFamily="34" charset="0"/>
              </a:rPr>
              <a:t>.</a:t>
            </a:r>
          </a:p>
          <a:p>
            <a:endParaRPr lang="cs-CZ" dirty="0" smtClean="0">
              <a:latin typeface="Calibri" pitchFamily="34" charset="0"/>
            </a:endParaRPr>
          </a:p>
          <a:p>
            <a:pPr algn="r"/>
            <a:r>
              <a:rPr lang="cs-CZ" sz="1600" dirty="0" smtClean="0">
                <a:latin typeface="Calibri" pitchFamily="34" charset="0"/>
              </a:rPr>
              <a:t>Z vánočního dopisu 1987 Libuši Bulínové</a:t>
            </a:r>
            <a:endParaRPr lang="cs-CZ" sz="1600" dirty="0">
              <a:latin typeface="Calibri" pitchFamily="34" charset="0"/>
            </a:endParaRPr>
          </a:p>
        </p:txBody>
      </p:sp>
      <p:sp>
        <p:nvSpPr>
          <p:cNvPr id="4" name="Vlna 3"/>
          <p:cNvSpPr/>
          <p:nvPr/>
        </p:nvSpPr>
        <p:spPr>
          <a:xfrm rot="21067632">
            <a:off x="3442230" y="5508480"/>
            <a:ext cx="5544616" cy="720080"/>
          </a:xfrm>
          <a:prstGeom prst="wav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Calibri" pitchFamily="34" charset="0"/>
              </a:rPr>
              <a:t>Matka Vojtěcha zemřela 21. ledna 1988</a:t>
            </a:r>
            <a:endParaRPr lang="cs-CZ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5" r="4931" b="24520"/>
          <a:stretch/>
        </p:blipFill>
        <p:spPr>
          <a:xfrm>
            <a:off x="288032" y="210255"/>
            <a:ext cx="4644008" cy="4514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3867" b="2057"/>
          <a:stretch/>
        </p:blipFill>
        <p:spPr>
          <a:xfrm>
            <a:off x="4499992" y="189360"/>
            <a:ext cx="4305870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Vlna 3"/>
          <p:cNvSpPr/>
          <p:nvPr/>
        </p:nvSpPr>
        <p:spPr>
          <a:xfrm>
            <a:off x="251520" y="4509120"/>
            <a:ext cx="4298578" cy="1008112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 smtClean="0">
                <a:latin typeface="Calibri" pitchFamily="34" charset="0"/>
              </a:rPr>
              <a:t>Tonečka </a:t>
            </a:r>
            <a:r>
              <a:rPr lang="cs-CZ" dirty="0">
                <a:latin typeface="Calibri" pitchFamily="34" charset="0"/>
              </a:rPr>
              <a:t>při vstupu do </a:t>
            </a:r>
            <a:r>
              <a:rPr lang="cs-CZ" dirty="0" smtClean="0">
                <a:latin typeface="Calibri" pitchFamily="34" charset="0"/>
              </a:rPr>
              <a:t>kláštera</a:t>
            </a:r>
            <a:r>
              <a:rPr lang="cs-CZ" dirty="0">
                <a:latin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</a:rPr>
              <a:t>– 13 roků</a:t>
            </a:r>
          </a:p>
          <a:p>
            <a:r>
              <a:rPr lang="cs-CZ" dirty="0" smtClean="0">
                <a:latin typeface="Calibri" pitchFamily="34" charset="0"/>
              </a:rPr>
              <a:t>6. 7. 1927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5" name="Vlna 4"/>
          <p:cNvSpPr/>
          <p:nvPr/>
        </p:nvSpPr>
        <p:spPr>
          <a:xfrm>
            <a:off x="1248681" y="5616624"/>
            <a:ext cx="5987615" cy="1052736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Calibri" pitchFamily="34" charset="0"/>
              </a:rPr>
              <a:t>Studentka na Učitelském ústavu v Praze- čekatelka Romanka </a:t>
            </a:r>
          </a:p>
          <a:p>
            <a:pPr algn="ctr"/>
            <a:r>
              <a:rPr lang="cs-CZ" dirty="0" smtClean="0">
                <a:latin typeface="Calibri" pitchFamily="34" charset="0"/>
              </a:rPr>
              <a:t>(její kandidátské jméno)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6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11048" r="62312" b="58097"/>
          <a:stretch/>
        </p:blipFill>
        <p:spPr>
          <a:xfrm>
            <a:off x="1115616" y="620688"/>
            <a:ext cx="2808312" cy="4072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400">
            <a:off x="4793178" y="704811"/>
            <a:ext cx="3215959" cy="4884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Vlna 3"/>
          <p:cNvSpPr/>
          <p:nvPr/>
        </p:nvSpPr>
        <p:spPr>
          <a:xfrm>
            <a:off x="611560" y="4509120"/>
            <a:ext cx="5040560" cy="2232248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Calibri" pitchFamily="34" charset="0"/>
              </a:rPr>
              <a:t>17 let – na prázdninách v Huštěnovicích</a:t>
            </a:r>
          </a:p>
          <a:p>
            <a:pPr algn="ctr"/>
            <a:r>
              <a:rPr lang="cs-CZ" b="1" dirty="0" smtClean="0">
                <a:latin typeface="Calibri" pitchFamily="34" charset="0"/>
              </a:rPr>
              <a:t>24 let – mladá učitelka v Třeboni </a:t>
            </a:r>
            <a:endParaRPr lang="cs-CZ" b="1" dirty="0">
              <a:latin typeface="Calibri" pitchFamily="34" charset="0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2519772" y="4293096"/>
            <a:ext cx="25202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4932040" y="5229200"/>
            <a:ext cx="180020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2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3" y="260648"/>
            <a:ext cx="8746505" cy="583264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24911" y="5949280"/>
            <a:ext cx="5694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Znojmo – Hradiště</a:t>
            </a:r>
          </a:p>
        </p:txBody>
      </p:sp>
    </p:spTree>
    <p:extLst>
      <p:ext uri="{BB962C8B-B14F-4D97-AF65-F5344CB8AC3E}">
        <p14:creationId xmlns:p14="http://schemas.microsoft.com/office/powerpoint/2010/main" val="486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764704"/>
            <a:ext cx="4608512" cy="4801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b="1" dirty="0" smtClean="0"/>
          </a:p>
          <a:p>
            <a:r>
              <a:rPr lang="cs-CZ" b="1" dirty="0" smtClean="0">
                <a:latin typeface="Calibri" pitchFamily="34" charset="0"/>
              </a:rPr>
              <a:t>„ Pokoncilní Církev pohlíží na řeholnice jako na dospělé ženy, věnuje jim dokonalou důvěru, ale žádá po nich hluboký smysl pro odpovědnost. </a:t>
            </a:r>
          </a:p>
          <a:p>
            <a:endParaRPr lang="cs-CZ" b="1" dirty="0" smtClean="0">
              <a:latin typeface="Calibri" pitchFamily="34" charset="0"/>
            </a:endParaRPr>
          </a:p>
          <a:p>
            <a:r>
              <a:rPr lang="cs-CZ" b="1" dirty="0" smtClean="0">
                <a:latin typeface="Calibri" pitchFamily="34" charset="0"/>
              </a:rPr>
              <a:t>Každá z Vás je odpovědná za sebe spoluodpovědná za celou řeholní rodinu, ano, za celou Kristovu Církev.</a:t>
            </a:r>
            <a:endParaRPr lang="cs-CZ" dirty="0" smtClean="0">
              <a:latin typeface="Calibri" pitchFamily="34" charset="0"/>
            </a:endParaRPr>
          </a:p>
          <a:p>
            <a:endParaRPr lang="cs-CZ" b="1" dirty="0" smtClean="0">
              <a:latin typeface="Calibri" pitchFamily="34" charset="0"/>
            </a:endParaRPr>
          </a:p>
          <a:p>
            <a:r>
              <a:rPr lang="cs-CZ" b="1" dirty="0" smtClean="0">
                <a:latin typeface="Calibri" pitchFamily="34" charset="0"/>
              </a:rPr>
              <a:t>Právě při volbách do generální kapituly vkládá Církev sv. do Vašich rukou úžasně odpovědné právo a povinnost. </a:t>
            </a:r>
          </a:p>
          <a:p>
            <a:endParaRPr lang="cs-CZ" b="1" dirty="0" smtClean="0">
              <a:latin typeface="Calibri" pitchFamily="34" charset="0"/>
            </a:endParaRPr>
          </a:p>
          <a:p>
            <a:r>
              <a:rPr lang="cs-CZ" b="1" dirty="0" smtClean="0">
                <a:latin typeface="Calibri" pitchFamily="34" charset="0"/>
              </a:rPr>
              <a:t>Nové vanutí Ducha svatého proniká do života Církve a působí různé reformy. </a:t>
            </a:r>
          </a:p>
          <a:p>
            <a:pPr algn="r"/>
            <a:r>
              <a:rPr lang="cs-CZ" b="1" dirty="0">
                <a:latin typeface="Calibri" pitchFamily="34" charset="0"/>
              </a:rPr>
              <a:t>	</a:t>
            </a:r>
            <a:r>
              <a:rPr lang="cs-CZ" dirty="0" smtClean="0"/>
              <a:t>Matka Bohumila sestrám 1. 3. 1970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92" y="692696"/>
            <a:ext cx="2784348" cy="4224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tužka zahnutá nahoru 4"/>
          <p:cNvSpPr/>
          <p:nvPr/>
        </p:nvSpPr>
        <p:spPr>
          <a:xfrm>
            <a:off x="5004048" y="5493288"/>
            <a:ext cx="3960440" cy="672016"/>
          </a:xfrm>
          <a:prstGeom prst="ellipse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Matka </a:t>
            </a:r>
          </a:p>
          <a:p>
            <a:pPr algn="ctr"/>
            <a:r>
              <a:rPr lang="cs-CZ" dirty="0" smtClean="0"/>
              <a:t>Bohumila Langrová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000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44" y="404664"/>
            <a:ext cx="3364144" cy="4680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élník 1"/>
          <p:cNvSpPr/>
          <p:nvPr/>
        </p:nvSpPr>
        <p:spPr>
          <a:xfrm>
            <a:off x="277408" y="2532081"/>
            <a:ext cx="5302704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cs-CZ" dirty="0"/>
          </a:p>
          <a:p>
            <a:pPr algn="just"/>
            <a:r>
              <a:rPr lang="cs-CZ" b="1" dirty="0" smtClean="0">
                <a:latin typeface="Calibri" pitchFamily="34" charset="0"/>
              </a:rPr>
              <a:t>‚K </a:t>
            </a:r>
            <a:r>
              <a:rPr lang="cs-CZ" b="1" dirty="0">
                <a:latin typeface="Calibri" pitchFamily="34" charset="0"/>
              </a:rPr>
              <a:t>účinné obnově a správnému přizpůsobení dojde jedině za spolupráce všech členů řeholní společnosti</a:t>
            </a:r>
            <a:r>
              <a:rPr lang="cs-CZ" b="1" dirty="0" smtClean="0">
                <a:latin typeface="Calibri" pitchFamily="34" charset="0"/>
              </a:rPr>
              <a:t>.‘</a:t>
            </a:r>
          </a:p>
          <a:p>
            <a:pPr algn="r"/>
            <a:r>
              <a:rPr lang="cs-CZ" b="1" dirty="0" smtClean="0">
                <a:latin typeface="Calibri" pitchFamily="34" charset="0"/>
              </a:rPr>
              <a:t>(PC 4)  </a:t>
            </a:r>
          </a:p>
          <a:p>
            <a:endParaRPr lang="cs-CZ" b="1" dirty="0" smtClean="0">
              <a:latin typeface="Calibri" pitchFamily="34" charset="0"/>
            </a:endParaRPr>
          </a:p>
          <a:p>
            <a:r>
              <a:rPr lang="cs-CZ" b="1" dirty="0" smtClean="0">
                <a:latin typeface="Calibri" pitchFamily="34" charset="0"/>
              </a:rPr>
              <a:t>Každá </a:t>
            </a:r>
            <a:r>
              <a:rPr lang="cs-CZ" b="1" dirty="0">
                <a:latin typeface="Calibri" pitchFamily="34" charset="0"/>
              </a:rPr>
              <a:t>sestra ať má upřímnou snahu usměrnit svůj osobní život podle </a:t>
            </a:r>
            <a:r>
              <a:rPr lang="cs-CZ" b="1" dirty="0" smtClean="0">
                <a:latin typeface="Calibri" pitchFamily="34" charset="0"/>
              </a:rPr>
              <a:t>obnovy;</a:t>
            </a:r>
          </a:p>
          <a:p>
            <a:r>
              <a:rPr lang="cs-CZ" b="1" dirty="0" smtClean="0">
                <a:latin typeface="Calibri" pitchFamily="34" charset="0"/>
              </a:rPr>
              <a:t> </a:t>
            </a:r>
          </a:p>
          <a:p>
            <a:r>
              <a:rPr lang="cs-CZ" b="1" dirty="0" smtClean="0">
                <a:latin typeface="Calibri" pitchFamily="34" charset="0"/>
              </a:rPr>
              <a:t>ať </a:t>
            </a:r>
            <a:r>
              <a:rPr lang="cs-CZ" b="1" dirty="0">
                <a:latin typeface="Calibri" pitchFamily="34" charset="0"/>
              </a:rPr>
              <a:t>se zamýšlí sama nad sebou, </a:t>
            </a:r>
            <a:endParaRPr lang="cs-CZ" b="1" dirty="0" smtClean="0">
              <a:latin typeface="Calibri" pitchFamily="34" charset="0"/>
            </a:endParaRPr>
          </a:p>
          <a:p>
            <a:endParaRPr lang="cs-CZ" b="1" dirty="0" smtClean="0">
              <a:latin typeface="Calibri" pitchFamily="34" charset="0"/>
            </a:endParaRPr>
          </a:p>
          <a:p>
            <a:r>
              <a:rPr lang="cs-CZ" b="1" dirty="0" smtClean="0">
                <a:latin typeface="Calibri" pitchFamily="34" charset="0"/>
              </a:rPr>
              <a:t>a </a:t>
            </a:r>
            <a:r>
              <a:rPr lang="cs-CZ" b="1" dirty="0">
                <a:latin typeface="Calibri" pitchFamily="34" charset="0"/>
              </a:rPr>
              <a:t>vždycky znovu se rozhoduje pro lepší přizpůsobení obnově</a:t>
            </a:r>
            <a:r>
              <a:rPr lang="cs-CZ" b="1" dirty="0" smtClean="0">
                <a:latin typeface="Calibri" pitchFamily="34" charset="0"/>
              </a:rPr>
              <a:t>.</a:t>
            </a:r>
          </a:p>
          <a:p>
            <a:pPr algn="r"/>
            <a:r>
              <a:rPr lang="cs-CZ" dirty="0">
                <a:latin typeface="Calibri" pitchFamily="34" charset="0"/>
              </a:rPr>
              <a:t>Z dopisu 27. 7. </a:t>
            </a:r>
            <a:r>
              <a:rPr lang="cs-CZ" dirty="0" smtClean="0">
                <a:latin typeface="Calibri" pitchFamily="34" charset="0"/>
              </a:rPr>
              <a:t>1970</a:t>
            </a:r>
            <a:endParaRPr lang="cs-CZ" dirty="0">
              <a:latin typeface="Calibri" pitchFamily="34" charset="0"/>
            </a:endParaRPr>
          </a:p>
          <a:p>
            <a:endParaRPr lang="cs-CZ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56496570"/>
              </p:ext>
            </p:extLst>
          </p:nvPr>
        </p:nvGraphicFramePr>
        <p:xfrm>
          <a:off x="1331640" y="1916832"/>
          <a:ext cx="378162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454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8744" y="278646"/>
            <a:ext cx="2471048" cy="39703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dirty="0" smtClean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Všechny </a:t>
            </a:r>
            <a:r>
              <a:rPr lang="cs-CZ" dirty="0">
                <a:latin typeface="Calibri" pitchFamily="34" charset="0"/>
              </a:rPr>
              <a:t>jsme s radostí zjišťovaly, </a:t>
            </a:r>
            <a:endParaRPr lang="cs-CZ" dirty="0" smtClean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že </a:t>
            </a:r>
            <a:r>
              <a:rPr lang="cs-CZ" b="1" dirty="0">
                <a:latin typeface="Calibri" pitchFamily="34" charset="0"/>
              </a:rPr>
              <a:t>prvotní duch našich zakladatelek </a:t>
            </a:r>
            <a:r>
              <a:rPr lang="cs-CZ" b="1" dirty="0" smtClean="0">
                <a:latin typeface="Calibri" pitchFamily="34" charset="0"/>
              </a:rPr>
              <a:t>– </a:t>
            </a:r>
          </a:p>
          <a:p>
            <a:endParaRPr lang="cs-CZ" b="1" dirty="0">
              <a:latin typeface="Calibri" pitchFamily="34" charset="0"/>
            </a:endParaRPr>
          </a:p>
          <a:p>
            <a:r>
              <a:rPr lang="cs-CZ" b="1" dirty="0" smtClean="0">
                <a:latin typeface="Calibri" pitchFamily="34" charset="0"/>
              </a:rPr>
              <a:t>duch </a:t>
            </a:r>
            <a:r>
              <a:rPr lang="cs-CZ" b="1" dirty="0">
                <a:latin typeface="Calibri" pitchFamily="34" charset="0"/>
              </a:rPr>
              <a:t>jednoduchosti, prostoty, pokory a účinné lásky k bližnímu </a:t>
            </a:r>
            <a:endParaRPr lang="cs-CZ" b="1" dirty="0" smtClean="0">
              <a:latin typeface="Calibri" pitchFamily="34" charset="0"/>
            </a:endParaRPr>
          </a:p>
          <a:p>
            <a:endParaRPr lang="cs-CZ" b="1" dirty="0">
              <a:latin typeface="Calibri" pitchFamily="34" charset="0"/>
            </a:endParaRPr>
          </a:p>
          <a:p>
            <a:r>
              <a:rPr lang="cs-CZ" b="1" dirty="0" smtClean="0">
                <a:latin typeface="Calibri" pitchFamily="34" charset="0"/>
              </a:rPr>
              <a:t>zůstává </a:t>
            </a:r>
            <a:r>
              <a:rPr lang="cs-CZ" b="1" dirty="0">
                <a:latin typeface="Calibri" pitchFamily="34" charset="0"/>
              </a:rPr>
              <a:t>nadále předmětem úsilí všech Boromejek</a:t>
            </a:r>
            <a:r>
              <a:rPr lang="cs-CZ" b="1" dirty="0" smtClean="0">
                <a:latin typeface="Calibri" pitchFamily="34" charset="0"/>
              </a:rPr>
              <a:t>.</a:t>
            </a:r>
            <a:r>
              <a:rPr lang="cs-CZ" dirty="0" smtClean="0">
                <a:latin typeface="Calibri" pitchFamily="34" charset="0"/>
              </a:rPr>
              <a:t> </a:t>
            </a:r>
          </a:p>
          <a:p>
            <a:pPr algn="r"/>
            <a:r>
              <a:rPr lang="cs-CZ" dirty="0" smtClean="0">
                <a:latin typeface="Calibri" pitchFamily="34" charset="0"/>
              </a:rPr>
              <a:t>4. 11. 1970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92" y="288036"/>
            <a:ext cx="6025896" cy="628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Vlna 3"/>
          <p:cNvSpPr/>
          <p:nvPr/>
        </p:nvSpPr>
        <p:spPr>
          <a:xfrm>
            <a:off x="228744" y="4653136"/>
            <a:ext cx="3839200" cy="1916828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/>
              <a:t>Sedm generálních představených</a:t>
            </a:r>
            <a:r>
              <a:rPr lang="cs-CZ" dirty="0" smtClean="0"/>
              <a:t>,</a:t>
            </a:r>
          </a:p>
          <a:p>
            <a:pPr algn="ctr"/>
            <a:r>
              <a:rPr lang="cs-CZ" dirty="0" smtClean="0"/>
              <a:t>zakladatelek  Federace SCB</a:t>
            </a:r>
          </a:p>
          <a:p>
            <a:pPr algn="ctr"/>
            <a:r>
              <a:rPr lang="cs-CZ" dirty="0" smtClean="0"/>
              <a:t>ve francouzském Nancy.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629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dorovný svitek 3"/>
          <p:cNvSpPr/>
          <p:nvPr/>
        </p:nvSpPr>
        <p:spPr>
          <a:xfrm>
            <a:off x="2051720" y="13070"/>
            <a:ext cx="6768752" cy="6800306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dirty="0">
                <a:latin typeface="Times New Roman"/>
                <a:ea typeface="Times New Roman"/>
                <a:cs typeface="Times New Roman"/>
              </a:rPr>
              <a:t>„</a:t>
            </a:r>
            <a:r>
              <a:rPr lang="cs-CZ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Čtěme, drahé spolusestry, všechny pokyny koncilu!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Prostudujme je, nechme se proniknout jeho směrnicemi. </a:t>
            </a:r>
            <a:endParaRPr lang="cs-CZ" b="1" dirty="0" smtClean="0">
              <a:solidFill>
                <a:srgbClr val="0000FF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cs-CZ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Právě teď si uvědomujeme, že nestačí dokumenty 2. vatikánského koncilu jen znát! </a:t>
            </a:r>
            <a:r>
              <a:rPr lang="cs-CZ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My je musíme učinit pravidlem našeho života, musíme jimi žít. </a:t>
            </a:r>
            <a:r>
              <a:rPr lang="cs-CZ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Drahé spolusestry, berme tuto práci vážně, ale i radostně!</a:t>
            </a:r>
            <a:r>
              <a:rPr lang="cs-CZ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cs-CZ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Pracujme na ní s láskou, a s vědomím odpovědnosti před nebem i zemí!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cs-CZ" sz="1600" dirty="0">
              <a:ea typeface="Calibri"/>
              <a:cs typeface="Times New Roman"/>
            </a:endParaRPr>
          </a:p>
          <a:p>
            <a:r>
              <a:rPr lang="cs-CZ" b="1" dirty="0">
                <a:solidFill>
                  <a:srgbClr val="0000FF"/>
                </a:solidFill>
                <a:latin typeface="Times New Roman"/>
                <a:ea typeface="Times New Roman"/>
              </a:rPr>
              <a:t>V našich Stanovách se musí odrážet duch koncilu, </a:t>
            </a:r>
            <a:r>
              <a:rPr lang="cs-CZ" dirty="0">
                <a:solidFill>
                  <a:srgbClr val="0000FF"/>
                </a:solidFill>
                <a:latin typeface="Times New Roman"/>
                <a:ea typeface="Times New Roman"/>
              </a:rPr>
              <a:t>který žádá: Obnovu, prohloubení, oddanost řeholi, velkodušnost, opravdovost, lásku a pomoc Církvi a všem bratřím ve světě. </a:t>
            </a:r>
          </a:p>
          <a:p>
            <a:pPr algn="r"/>
            <a:r>
              <a:rPr lang="cs-CZ" b="1" dirty="0">
                <a:solidFill>
                  <a:srgbClr val="0000FF"/>
                </a:solidFill>
                <a:latin typeface="Times New Roman"/>
                <a:ea typeface="Times New Roman"/>
              </a:rPr>
              <a:t>V tom je naše následování Krista</a:t>
            </a:r>
            <a:r>
              <a:rPr lang="cs-CZ" b="1" dirty="0">
                <a:latin typeface="Times New Roman"/>
                <a:ea typeface="Times New Roman"/>
              </a:rPr>
              <a:t>.“</a:t>
            </a:r>
          </a:p>
          <a:p>
            <a:pPr algn="r"/>
            <a:r>
              <a:rPr lang="cs-CZ" b="1" dirty="0">
                <a:latin typeface="Times New Roman"/>
              </a:rPr>
              <a:t>19. 7. 1971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2587599" cy="2576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3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932040" y="476672"/>
            <a:ext cx="3528392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>
                <a:latin typeface="Calibri" pitchFamily="34" charset="0"/>
              </a:rPr>
              <a:t>"Je v zájmu Církve, aby řeholní společnosti měly </a:t>
            </a:r>
            <a:r>
              <a:rPr lang="cs-CZ" b="1" dirty="0">
                <a:latin typeface="Calibri" pitchFamily="34" charset="0"/>
              </a:rPr>
              <a:t>svou zvláštní povahu a svůj úkol</a:t>
            </a:r>
            <a:r>
              <a:rPr lang="cs-CZ" dirty="0">
                <a:latin typeface="Calibri" pitchFamily="34" charset="0"/>
              </a:rPr>
              <a:t>. </a:t>
            </a:r>
            <a:endParaRPr lang="cs-CZ" dirty="0" smtClean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  <a:p>
            <a:r>
              <a:rPr lang="cs-CZ" b="1" dirty="0" smtClean="0">
                <a:latin typeface="Calibri" pitchFamily="34" charset="0"/>
              </a:rPr>
              <a:t>Proto </a:t>
            </a:r>
            <a:r>
              <a:rPr lang="cs-CZ" b="1" dirty="0">
                <a:latin typeface="Calibri" pitchFamily="34" charset="0"/>
              </a:rPr>
              <a:t>ať důkladně poznávají a zachovávají jak ducha zakladatelů a jejich </a:t>
            </a:r>
            <a:r>
              <a:rPr lang="cs-CZ" b="1" dirty="0" smtClean="0">
                <a:latin typeface="Calibri" pitchFamily="34" charset="0"/>
              </a:rPr>
              <a:t>záměr a</a:t>
            </a:r>
            <a:r>
              <a:rPr lang="cs-CZ" b="1" dirty="0">
                <a:latin typeface="Calibri" pitchFamily="34" charset="0"/>
              </a:rPr>
              <a:t>, tak i zdravé tradice</a:t>
            </a:r>
            <a:r>
              <a:rPr lang="cs-CZ" dirty="0">
                <a:latin typeface="Calibri" pitchFamily="34" charset="0"/>
              </a:rPr>
              <a:t>. </a:t>
            </a:r>
            <a:endParaRPr lang="cs-CZ" dirty="0" smtClean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To </a:t>
            </a:r>
            <a:r>
              <a:rPr lang="cs-CZ" dirty="0">
                <a:latin typeface="Calibri" pitchFamily="34" charset="0"/>
              </a:rPr>
              <a:t>vše tvoří dohromady rodinný majetek každé společnosti." </a:t>
            </a:r>
            <a:r>
              <a:rPr lang="cs-CZ" dirty="0" smtClean="0">
                <a:latin typeface="Calibri" pitchFamily="34" charset="0"/>
              </a:rPr>
              <a:t>PC 2b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3" name="Vývojový diagram: děrná páska 2"/>
          <p:cNvSpPr/>
          <p:nvPr/>
        </p:nvSpPr>
        <p:spPr>
          <a:xfrm>
            <a:off x="683568" y="548680"/>
            <a:ext cx="3888432" cy="1944216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HLEDISKO PODLE KTERÉHO ŘÍDILA PRÁCI  GK</a:t>
            </a:r>
            <a:endParaRPr lang="cs-CZ" dirty="0"/>
          </a:p>
        </p:txBody>
      </p:sp>
      <p:sp>
        <p:nvSpPr>
          <p:cNvPr id="4" name="Vývojový diagram: děrná páska 3"/>
          <p:cNvSpPr/>
          <p:nvPr/>
        </p:nvSpPr>
        <p:spPr>
          <a:xfrm>
            <a:off x="683568" y="4581128"/>
            <a:ext cx="3816424" cy="1800200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JDE O NOVOST DUCHA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932040" y="4077072"/>
            <a:ext cx="3528392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latin typeface="Calibri" pitchFamily="34" charset="0"/>
              </a:rPr>
              <a:t>Teď je řada na nás všech</a:t>
            </a:r>
            <a:r>
              <a:rPr lang="cs-CZ" dirty="0">
                <a:latin typeface="Calibri" pitchFamily="34" charset="0"/>
              </a:rPr>
              <a:t>, abychom naplňovaly pokyny generální kapituly v rámci dekretu o přizpůsobené obnově. </a:t>
            </a:r>
            <a:endParaRPr lang="cs-CZ" dirty="0" smtClean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Pohlížejme </a:t>
            </a:r>
            <a:r>
              <a:rPr lang="cs-CZ" dirty="0">
                <a:latin typeface="Calibri" pitchFamily="34" charset="0"/>
              </a:rPr>
              <a:t>na ně jako na příležitost k posvěcení a duchovnímu prohloubení</a:t>
            </a:r>
            <a:r>
              <a:rPr lang="cs-CZ" dirty="0" smtClean="0">
                <a:latin typeface="Calibri" pitchFamily="34" charset="0"/>
              </a:rPr>
              <a:t>. PC 3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68" y="2564904"/>
            <a:ext cx="1688232" cy="166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12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5267</TotalTime>
  <Words>586</Words>
  <Application>Microsoft Office PowerPoint</Application>
  <PresentationFormat>Předvádění na obrazovce (4:3)</PresentationFormat>
  <Paragraphs>126</Paragraphs>
  <Slides>17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Jmění</vt:lpstr>
      <vt:lpstr>Matka Vojtěcha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Matka Vojtěcha</dc:title>
  <dc:creator>Remigie</dc:creator>
  <cp:lastModifiedBy>Remigie</cp:lastModifiedBy>
  <cp:revision>76</cp:revision>
  <cp:lastPrinted>2013-09-10T20:04:50Z</cp:lastPrinted>
  <dcterms:created xsi:type="dcterms:W3CDTF">2013-05-20T08:45:02Z</dcterms:created>
  <dcterms:modified xsi:type="dcterms:W3CDTF">2013-09-13T19:07:22Z</dcterms:modified>
</cp:coreProperties>
</file>